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1"/>
  </p:notesMasterIdLst>
  <p:sldIdLst>
    <p:sldId id="785" r:id="rId2"/>
    <p:sldId id="788" r:id="rId3"/>
    <p:sldId id="706" r:id="rId4"/>
    <p:sldId id="789" r:id="rId5"/>
    <p:sldId id="790" r:id="rId6"/>
    <p:sldId id="791" r:id="rId7"/>
    <p:sldId id="792" r:id="rId8"/>
    <p:sldId id="793" r:id="rId9"/>
    <p:sldId id="794" r:id="rId10"/>
  </p:sldIdLst>
  <p:sldSz cx="9144000" cy="5143500" type="screen16x9"/>
  <p:notesSz cx="6858000" cy="9144000"/>
  <p:embeddedFontLst>
    <p:embeddedFont>
      <p:font typeface="Economica" charset="0"/>
      <p:regular r:id="rId12"/>
      <p:bold r:id="rId13"/>
      <p:italic r:id="rId14"/>
      <p:boldItalic r:id="rId15"/>
    </p:embeddedFont>
    <p:embeddedFont>
      <p:font typeface="Gill Sans MT" pitchFamily="34" charset="0"/>
      <p:regular r:id="rId16"/>
      <p:bold r:id="rId17"/>
      <p:italic r:id="rId18"/>
      <p:boldItalic r:id="rId19"/>
    </p:embeddedFont>
    <p:embeddedFont>
      <p:font typeface="Open Sans" charset="0"/>
      <p:regular r:id="rId20"/>
      <p:bold r:id="rId21"/>
      <p:italic r:id="rId22"/>
      <p:boldItalic r:id="rId23"/>
    </p:embeddedFont>
    <p:embeddedFont>
      <p:font typeface="Georgia" pitchFamily="18" charset="0"/>
      <p:regular r:id="rId24"/>
      <p:bold r:id="rId25"/>
      <p:italic r:id="rId26"/>
      <p:boldItalic r:id="rId27"/>
    </p:embeddedFont>
    <p:embeddedFont>
      <p:font typeface="Arial Narrow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E47"/>
    <a:srgbClr val="D8EEC0"/>
    <a:srgbClr val="D4EDD3"/>
    <a:srgbClr val="D2ECB6"/>
    <a:srgbClr val="B2DE82"/>
    <a:srgbClr val="00A249"/>
    <a:srgbClr val="000066"/>
    <a:srgbClr val="333300"/>
    <a:srgbClr val="007635"/>
    <a:srgbClr val="00924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ABD375-E88C-42BB-8EFD-7AFC57FD30C9}">
  <a:tblStyle styleId="{5BABD375-E88C-42BB-8EFD-7AFC57FD30C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842" autoAdjust="0"/>
  </p:normalViewPr>
  <p:slideViewPr>
    <p:cSldViewPr snapToGrid="0">
      <p:cViewPr varScale="1">
        <p:scale>
          <a:sx n="104" d="100"/>
          <a:sy n="104" d="100"/>
        </p:scale>
        <p:origin x="-90" y="-5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31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font" Target="fonts/font15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font" Target="fonts/font14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font" Target="fonts/font1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font" Target="fonts/font17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31" Type="http://schemas.openxmlformats.org/officeDocument/2006/relationships/font" Target="fonts/font2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font" Target="fonts/font16.fntdata"/><Relationship Id="rId30" Type="http://schemas.openxmlformats.org/officeDocument/2006/relationships/font" Target="fonts/font19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717669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2546cc1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2546cc1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55755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2546cc1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2546cc1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599656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2546cc1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2546cc1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687791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2546cc1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2546cc1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332231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2546cc1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2546cc1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242128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2546cc1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2546cc1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033714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2546cc1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2546cc1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583196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2546cc1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2546cc1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012634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2546cc1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2546cc1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5860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en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627F211-64F4-A947-51E4-8DE747EB4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5056817"/>
          </a:xfrm>
          <a:solidFill>
            <a:srgbClr val="D8EEC0"/>
          </a:solidFill>
        </p:spPr>
        <p:txBody>
          <a:bodyPr/>
          <a:lstStyle/>
          <a:p>
            <a:pPr marL="114300" indent="0" algn="ctr">
              <a:buNone/>
            </a:pPr>
            <a:endParaRPr lang="en-US" b="1" dirty="0" smtClean="0">
              <a:latin typeface="Gill Sans MT" panose="020B0502020104020203" pitchFamily="34" charset="0"/>
            </a:endParaRPr>
          </a:p>
          <a:p>
            <a:pPr marL="114300" indent="0" algn="ctr">
              <a:buNone/>
            </a:pPr>
            <a:r>
              <a:rPr lang="en-US" sz="4400" b="1" dirty="0" smtClean="0">
                <a:latin typeface="Gill Sans MT" panose="020B0502020104020203" pitchFamily="34" charset="0"/>
              </a:rPr>
              <a:t>Suggestions </a:t>
            </a:r>
          </a:p>
          <a:p>
            <a:pPr marL="114300" indent="0" algn="ctr">
              <a:buNone/>
            </a:pPr>
            <a:r>
              <a:rPr lang="en-US" sz="4400" b="1" dirty="0" smtClean="0">
                <a:latin typeface="Gill Sans MT" panose="020B0502020104020203" pitchFamily="34" charset="0"/>
              </a:rPr>
              <a:t>for </a:t>
            </a:r>
          </a:p>
          <a:p>
            <a:pPr marL="114300" indent="0" algn="ctr">
              <a:buNone/>
            </a:pPr>
            <a:r>
              <a:rPr lang="en-US" sz="4400" b="1" dirty="0" smtClean="0">
                <a:latin typeface="Gill Sans MT" panose="020B0502020104020203" pitchFamily="34" charset="0"/>
              </a:rPr>
              <a:t>Achieving Themes </a:t>
            </a:r>
          </a:p>
          <a:p>
            <a:pPr marL="114300" indent="0" algn="ctr">
              <a:buNone/>
            </a:pPr>
            <a:r>
              <a:rPr lang="en-US" sz="4400" b="1" dirty="0" smtClean="0">
                <a:latin typeface="Gill Sans MT" panose="020B0502020104020203" pitchFamily="34" charset="0"/>
              </a:rPr>
              <a:t>through GPDP</a:t>
            </a:r>
          </a:p>
          <a:p>
            <a:pPr marL="114300" indent="0" algn="ctr">
              <a:buNone/>
            </a:pPr>
            <a:r>
              <a:rPr lang="en-US" sz="4400" b="1" dirty="0" smtClean="0">
                <a:latin typeface="Gill Sans MT" panose="020B0502020104020203" pitchFamily="34" charset="0"/>
              </a:rPr>
              <a:t>Group 4</a:t>
            </a:r>
          </a:p>
          <a:p>
            <a:pPr marL="114300" indent="0" algn="ctr">
              <a:buNone/>
            </a:pPr>
            <a:endParaRPr lang="en-US" sz="2400" b="1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88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0" y="50587"/>
            <a:ext cx="9144000" cy="587676"/>
          </a:xfrm>
          <a:prstGeom prst="rect">
            <a:avLst/>
          </a:prstGeom>
          <a:solidFill>
            <a:srgbClr val="009E47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3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Major Issues Concerning GPDP across India, as Observed</a:t>
            </a:r>
            <a:endParaRPr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0" y="638263"/>
            <a:ext cx="9144000" cy="4418554"/>
          </a:xfrm>
          <a:prstGeom prst="rect">
            <a:avLst/>
          </a:prstGeom>
          <a:solidFill>
            <a:srgbClr val="D8EEC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2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 2020, 2.56 lakh out of 2.62 lakh GPs (more than 97%) uploaded GPDP </a:t>
            </a:r>
            <a:r>
              <a:rPr lang="en-IN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on e-</a:t>
            </a:r>
            <a:r>
              <a:rPr lang="en-IN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GramSwaraj</a:t>
            </a:r>
            <a:r>
              <a:rPr lang="en-IN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portal, as a result of several years’ efforts – undoubtedly a matter of appreciation. </a:t>
            </a:r>
            <a:endParaRPr lang="en-IN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0975" indent="-1809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0975" indent="-1809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But, in spite of four successive People’s Plan Campaigns from 2018 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to 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2021 and </a:t>
            </a:r>
            <a:r>
              <a:rPr lang="en-US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MoPR’s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support under RGSA over 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years for Capacity Building &amp; Training on GPDP, </a:t>
            </a:r>
            <a:r>
              <a:rPr lang="en-US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quality of GPDP 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has remained a matter of concern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</a:p>
          <a:p>
            <a:pPr marL="355600" indent="-355600">
              <a:lnSpc>
                <a:spcPct val="100000"/>
              </a:lnSpc>
              <a:buNone/>
            </a:pPr>
            <a:endParaRPr lang="en-US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Coverage of multiple sectors in GPDP, as per the 11</a:t>
            </a:r>
            <a:r>
              <a:rPr lang="en-US" baseline="30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Schedule, is rare in most GPs because of poor resource envelope resulted by absence of devolution of funds, little amount of OSR and weak convergence.  </a:t>
            </a:r>
            <a:endParaRPr lang="en-US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endParaRPr lang="en-US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Institutional 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capacity 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of GPs for 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effective functioning and preparation 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of quality GPDP is 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also a matter 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of concern.</a:t>
            </a:r>
          </a:p>
          <a:p>
            <a:pPr marL="180975" indent="-1809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8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8399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0" y="50587"/>
            <a:ext cx="9144000" cy="587676"/>
          </a:xfrm>
          <a:prstGeom prst="rect">
            <a:avLst/>
          </a:prstGeom>
          <a:solidFill>
            <a:srgbClr val="009E47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3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Major Issues Concerning GPDP across India, as Observed</a:t>
            </a:r>
            <a:endParaRPr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0" y="564498"/>
            <a:ext cx="9144000" cy="4375637"/>
          </a:xfrm>
          <a:prstGeom prst="rect">
            <a:avLst/>
          </a:prstGeom>
          <a:solidFill>
            <a:srgbClr val="D8EEC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sz="2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Even if GPDP is prepared and uploaded on e-</a:t>
            </a:r>
            <a:r>
              <a:rPr lang="en-US" sz="2200" dirty="0" err="1">
                <a:solidFill>
                  <a:schemeClr val="tx1"/>
                </a:solidFill>
                <a:latin typeface="Gill Sans MT" panose="020B0502020104020203" pitchFamily="34" charset="0"/>
              </a:rPr>
              <a:t>GramSwaraj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, it cannot be ensured that the GPDP uploaded and the GPDP implemented are the same. </a:t>
            </a:r>
            <a:endParaRPr lang="en-US" sz="22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None/>
            </a:pPr>
            <a:endParaRPr lang="en-US" sz="22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GP’s not focal point for many line departments</a:t>
            </a:r>
          </a:p>
          <a:p>
            <a:pPr marL="355600" indent="-355600">
              <a:lnSpc>
                <a:spcPct val="100000"/>
              </a:lnSpc>
              <a:buNone/>
            </a:pPr>
            <a:endParaRPr lang="en-US" sz="22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PRA activity not aligned with planning</a:t>
            </a:r>
          </a:p>
          <a:p>
            <a:pPr marL="180975" indent="-1809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0975" indent="-1809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0975" indent="-180975">
              <a:lnSpc>
                <a:spcPct val="100000"/>
              </a:lnSpc>
              <a:buNone/>
            </a:pPr>
            <a:endParaRPr lang="en-US" sz="1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 this backdrop of stark ground reality, we have to think of taking appropriate steps to move the agenda for Localization of SDGs forward through local body plans.</a:t>
            </a:r>
          </a:p>
          <a:p>
            <a:pPr marL="180975" indent="-1809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200" dirty="0">
              <a:latin typeface="Gill Sans MT" panose="020B0502020104020203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IN" sz="2000" dirty="0">
              <a:latin typeface="Georgia" panose="020405020504050203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4493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0" y="50587"/>
            <a:ext cx="9144000" cy="587676"/>
          </a:xfrm>
          <a:prstGeom prst="rect">
            <a:avLst/>
          </a:prstGeom>
          <a:solidFill>
            <a:srgbClr val="009E47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3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Revisiting GPDP – to Mainstream LSDGs in GPs</a:t>
            </a:r>
            <a:endParaRPr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0" y="638263"/>
            <a:ext cx="9144000" cy="4418554"/>
          </a:xfrm>
          <a:prstGeom prst="rect">
            <a:avLst/>
          </a:prstGeom>
          <a:solidFill>
            <a:srgbClr val="D8EEC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sz="2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GPs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need to revisit their GPDPs and prepare Theme-based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GPDP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-PRA’s to be included in planning process</a:t>
            </a:r>
            <a:endParaRPr lang="en-IN" sz="2000" dirty="0">
              <a:latin typeface="Georgia" panose="02040502050405020303" pitchFamily="18" charset="0"/>
            </a:endParaRPr>
          </a:p>
          <a:p>
            <a:pPr marL="180975" indent="-1809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To enable this, the Elected Representatives (ERs) and functionaries of GPs need to be thoroughly trained on two aspects – Localization of SDGs and preparation of Theme-based GPDPs. </a:t>
            </a:r>
          </a:p>
          <a:p>
            <a:pPr marL="180975" indent="-1809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 order to make it happen, each State/UT needs to prepare a master plan for Capacity Building &amp; Training of the ERs and functionaries of GPs, based on a concrete policy to be adopted by the </a:t>
            </a:r>
            <a:r>
              <a:rPr lang="en-US" sz="2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MoPR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and NIRDPR.</a:t>
            </a:r>
          </a:p>
          <a:p>
            <a:pPr marL="180975" indent="-1809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Appropriate Training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package (Modules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and Learning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Materials) including handholding support on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Themes as well as the methodology for revisiting and preparing Theme-based GPDPs need to be prepared.</a:t>
            </a:r>
          </a:p>
          <a:p>
            <a:pPr marL="180975" indent="-1809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200" dirty="0">
              <a:latin typeface="Gill Sans MT" panose="020B0502020104020203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IN" sz="2000" dirty="0">
              <a:latin typeface="Georgia" panose="020405020504050203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6513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0" y="50587"/>
            <a:ext cx="9144000" cy="587676"/>
          </a:xfrm>
          <a:prstGeom prst="rect">
            <a:avLst/>
          </a:prstGeom>
          <a:solidFill>
            <a:srgbClr val="009E47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3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Modififications</a:t>
            </a:r>
            <a:r>
              <a:rPr lang="en-IN" sz="3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Required in People’s Plan Campaign</a:t>
            </a:r>
            <a:endParaRPr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0" y="638263"/>
            <a:ext cx="9144000" cy="4418554"/>
          </a:xfrm>
          <a:prstGeom prst="rect">
            <a:avLst/>
          </a:prstGeom>
          <a:solidFill>
            <a:srgbClr val="D8EEC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following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changes in People’s Plan Campaign (PPC) may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be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considered: </a:t>
            </a:r>
            <a:endParaRPr lang="en-US" sz="2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PPC may be stretched over five months and a half – say from 15</a:t>
            </a:r>
            <a:r>
              <a:rPr lang="en-US" sz="2200" baseline="30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August to 31</a:t>
            </a:r>
            <a:r>
              <a:rPr lang="en-US" sz="2200" baseline="30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January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of the following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year in order to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accommodate the proposed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adjustments, in place of the ongoing practice of observing it over four months – from 2</a:t>
            </a:r>
            <a:r>
              <a:rPr lang="en-US" sz="2200" baseline="30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nd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October to January.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Services of region-wise expert organisations including academic institutions and renowned CSOs may be utilized for both Capacity Building &amp; Training – to augment the strength of the SIRDPRs.</a:t>
            </a: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 State/UT-wise Action Plan including a Calendar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of Events for PPC,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with Control Rooms at National, State, District and Block levels, may be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prepared and rigorously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monitored, based on fortnightly milestones.</a:t>
            </a:r>
            <a:endParaRPr lang="en-IN" sz="2000" dirty="0">
              <a:latin typeface="Georgia" panose="020405020504050203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20501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0" y="50587"/>
            <a:ext cx="9144000" cy="587676"/>
          </a:xfrm>
          <a:prstGeom prst="rect">
            <a:avLst/>
          </a:prstGeom>
          <a:solidFill>
            <a:srgbClr val="009E47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Possible Resources for GPDP</a:t>
            </a:r>
            <a:endParaRPr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0" y="638263"/>
            <a:ext cx="9144000" cy="4418554"/>
          </a:xfrm>
          <a:prstGeom prst="rect">
            <a:avLst/>
          </a:prstGeom>
          <a:solidFill>
            <a:srgbClr val="D8EEC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GPDP is prepared, mainly based on the following resources:</a:t>
            </a:r>
          </a:p>
          <a:p>
            <a:pPr marL="628650" indent="-936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OSR, if available at the level of the GP</a:t>
            </a:r>
          </a:p>
          <a:p>
            <a:pPr marL="628650" indent="-936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MGNREGS (as per Labour Budget) that the GP may be able to access</a:t>
            </a:r>
          </a:p>
          <a:p>
            <a:pPr marL="628650" indent="-936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15</a:t>
            </a:r>
            <a:r>
              <a:rPr lang="en-US" sz="1400" baseline="30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FC Grant (tied and untied) made available to the GPs</a:t>
            </a:r>
          </a:p>
          <a:p>
            <a:pPr marL="628650" indent="-936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SFC Grant if made available to the GP</a:t>
            </a:r>
          </a:p>
          <a:p>
            <a:pPr marL="628650" indent="-936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Any other grant if made available to the GP by the State </a:t>
            </a:r>
            <a:endParaRPr lang="en-US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628650" indent="-936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Other </a:t>
            </a:r>
            <a:r>
              <a:rPr lang="en-IN" sz="1400" dirty="0">
                <a:solidFill>
                  <a:schemeClr val="tx1"/>
                </a:solidFill>
                <a:latin typeface="Gill Sans MT" panose="020B0502020104020203" pitchFamily="34" charset="0"/>
              </a:rPr>
              <a:t>Central Sector and State Schemes entrusted with the </a:t>
            </a: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GP</a:t>
            </a:r>
            <a:endParaRPr lang="en-IN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628650" indent="-936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Schemes </a:t>
            </a:r>
            <a:r>
              <a:rPr lang="en-IN" sz="1400" dirty="0">
                <a:solidFill>
                  <a:schemeClr val="tx1"/>
                </a:solidFill>
                <a:latin typeface="Gill Sans MT" panose="020B0502020104020203" pitchFamily="34" charset="0"/>
              </a:rPr>
              <a:t>of line departments for which the GP can take decision even if </a:t>
            </a: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/>
            </a:r>
            <a:b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</a:b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the </a:t>
            </a:r>
            <a:r>
              <a:rPr lang="en-IN" sz="1400" dirty="0">
                <a:solidFill>
                  <a:schemeClr val="tx1"/>
                </a:solidFill>
                <a:latin typeface="Gill Sans MT" panose="020B0502020104020203" pitchFamily="34" charset="0"/>
              </a:rPr>
              <a:t>fund may not be transferred to the </a:t>
            </a: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GP</a:t>
            </a:r>
          </a:p>
          <a:p>
            <a:pPr marL="628650" indent="-936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Voluntary </a:t>
            </a:r>
            <a:r>
              <a:rPr lang="en-IN" sz="1400" dirty="0">
                <a:solidFill>
                  <a:schemeClr val="tx1"/>
                </a:solidFill>
                <a:latin typeface="Gill Sans MT" panose="020B0502020104020203" pitchFamily="34" charset="0"/>
              </a:rPr>
              <a:t>Contributions (cash, kind and labour) from </a:t>
            </a: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communities</a:t>
            </a:r>
            <a:endParaRPr lang="en-IN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628650" indent="-936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CSR related </a:t>
            </a:r>
            <a:r>
              <a:rPr lang="en-IN" sz="1400" dirty="0">
                <a:solidFill>
                  <a:schemeClr val="tx1"/>
                </a:solidFill>
                <a:latin typeface="Gill Sans MT" panose="020B0502020104020203" pitchFamily="34" charset="0"/>
              </a:rPr>
              <a:t>fund or any other fund including donation by local </a:t>
            </a: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/>
            </a:r>
            <a:b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</a:b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residents/villagers </a:t>
            </a:r>
            <a:r>
              <a:rPr lang="en-IN" sz="1400" dirty="0">
                <a:solidFill>
                  <a:schemeClr val="tx1"/>
                </a:solidFill>
                <a:latin typeface="Gill Sans MT" panose="020B0502020104020203" pitchFamily="34" charset="0"/>
              </a:rPr>
              <a:t>now living outside, if assured and available to the </a:t>
            </a:r>
            <a:r>
              <a:rPr lang="en-IN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GP</a:t>
            </a:r>
          </a:p>
          <a:p>
            <a:pPr marL="628650" indent="-93663">
              <a:lnSpc>
                <a:spcPct val="100000"/>
              </a:lnSpc>
              <a:buNone/>
            </a:pPr>
            <a:endParaRPr lang="en-IN" sz="1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628650" indent="-93663">
              <a:lnSpc>
                <a:spcPct val="100000"/>
              </a:lnSpc>
              <a:buNone/>
            </a:pPr>
            <a:r>
              <a:rPr lang="en-IN" sz="220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Reflection of line department’s plans/activities in GPDP and </a:t>
            </a:r>
            <a:r>
              <a:rPr lang="en-IN" sz="220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linked with their expenditure</a:t>
            </a:r>
            <a:endParaRPr lang="en-IN" sz="2200" i="1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365123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0" y="50587"/>
            <a:ext cx="9144000" cy="587676"/>
          </a:xfrm>
          <a:prstGeom prst="rect">
            <a:avLst/>
          </a:prstGeom>
          <a:solidFill>
            <a:srgbClr val="009E47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Activities </a:t>
            </a:r>
            <a:r>
              <a:rPr lang="en-IN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for GPDP</a:t>
            </a:r>
            <a:endParaRPr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0" y="638263"/>
            <a:ext cx="9144000" cy="4418554"/>
          </a:xfrm>
          <a:prstGeom prst="rect">
            <a:avLst/>
          </a:prstGeom>
          <a:solidFill>
            <a:srgbClr val="D8EEC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ctivities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for GPDPs would depend on the SDG-focused and prioritized needs, available resources and quantified goals set for GPDP. </a:t>
            </a: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number of activities to be included in GPDP would vary mainly according to the following factors – </a:t>
            </a:r>
          </a:p>
          <a:p>
            <a:pPr marL="903288" indent="-1905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Availability of resources to the GP, based on its Resource Envelope</a:t>
            </a:r>
            <a:endParaRPr lang="en-US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903288" indent="-1905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Low-Cost Activities to be planned by the GP</a:t>
            </a:r>
          </a:p>
          <a:p>
            <a:pPr marL="903288" indent="-1905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Community-driven No-Cost voluntary activities </a:t>
            </a:r>
          </a:p>
          <a:p>
            <a:pPr marL="903288" indent="-1905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Capability of the GP to command convergence of its initiatives with </a:t>
            </a:r>
            <a:b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those of line departments</a:t>
            </a:r>
          </a:p>
          <a:p>
            <a:pPr marL="534988" indent="0">
              <a:lnSpc>
                <a:spcPct val="100000"/>
              </a:lnSpc>
              <a:buNone/>
            </a:pPr>
            <a:endParaRPr lang="en-US" sz="1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Considering the present ground reality, any GP would most likely have to depend more on the second and the third potentials mentioned above.</a:t>
            </a:r>
            <a:endParaRPr lang="en-US" sz="22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30902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0" y="50587"/>
            <a:ext cx="9144000" cy="587676"/>
          </a:xfrm>
          <a:prstGeom prst="rect">
            <a:avLst/>
          </a:prstGeom>
          <a:solidFill>
            <a:srgbClr val="009E47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IN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Conditions for Success for Theme-Based GPDP</a:t>
            </a:r>
            <a:endParaRPr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0" y="638263"/>
            <a:ext cx="9144000" cy="4418554"/>
          </a:xfrm>
          <a:prstGeom prst="rect">
            <a:avLst/>
          </a:prstGeom>
          <a:solidFill>
            <a:srgbClr val="D8EEC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Individual capability of the ERs and functionaries of the GPs </a:t>
            </a: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Overall institutional capacity of the GPs-assessment exercise to be carried out</a:t>
            </a: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Large-scale participation of people in GPDP process</a:t>
            </a:r>
            <a:r>
              <a:rPr lang="hi-IN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</a:t>
            </a:r>
            <a:r>
              <a:rPr lang="en-IN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particularly women, youth, children, SC/ST, </a:t>
            </a:r>
            <a:r>
              <a:rPr lang="en-IN" sz="16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PwD</a:t>
            </a:r>
            <a:r>
              <a:rPr lang="en-IN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and other vulnerable </a:t>
            </a: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sections</a:t>
            </a:r>
          </a:p>
          <a:p>
            <a:pPr marL="82550" indent="0">
              <a:lnSpc>
                <a:spcPct val="100000"/>
              </a:lnSpc>
              <a:buNone/>
            </a:pPr>
            <a:endParaRPr lang="en-US" sz="16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“Connect” of GPs with communities and community-based institutions including SHGs, voluntary organisations, volunteers and different functional groups, for their ownership of the process</a:t>
            </a: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Support to </a:t>
            </a:r>
            <a:r>
              <a:rPr 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the GPs </a:t>
            </a: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from State, District</a:t>
            </a:r>
            <a:r>
              <a:rPr lang="en-US" sz="16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and Block administration</a:t>
            </a: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Determination of the GPs to work on mission mode</a:t>
            </a: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Rigorous monitoring of </a:t>
            </a: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process and outcomes </a:t>
            </a: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for </a:t>
            </a: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Theme-based </a:t>
            </a: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GPDP</a:t>
            </a: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1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We believe if we can fulfill these conditions, this approach may be game changer.</a:t>
            </a:r>
          </a:p>
          <a:p>
            <a:pPr marL="450850" indent="-3683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36282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5056817"/>
          </a:xfrm>
          <a:prstGeom prst="rect">
            <a:avLst/>
          </a:prstGeom>
          <a:solidFill>
            <a:srgbClr val="D8EEC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82550" indent="0" algn="ctr">
              <a:lnSpc>
                <a:spcPct val="100000"/>
              </a:lnSpc>
              <a:buNone/>
            </a:pPr>
            <a:r>
              <a:rPr lang="en-US" sz="5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Thank you</a:t>
            </a:r>
            <a:endParaRPr lang="en-US" sz="5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20389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767</Words>
  <Application>Microsoft Office PowerPoint</Application>
  <PresentationFormat>On-screen Show (16:9)</PresentationFormat>
  <Paragraphs>93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Economica</vt:lpstr>
      <vt:lpstr>Gill Sans MT</vt:lpstr>
      <vt:lpstr>Open Sans</vt:lpstr>
      <vt:lpstr>Georgia</vt:lpstr>
      <vt:lpstr>Arial Narrow</vt:lpstr>
      <vt:lpstr>Wingdings</vt:lpstr>
      <vt:lpstr>Luxe</vt:lpstr>
      <vt:lpstr>Slide 1</vt:lpstr>
      <vt:lpstr>   Major Issues Concerning GPDP across India, as Observed</vt:lpstr>
      <vt:lpstr>   Major Issues Concerning GPDP across India, as Observed</vt:lpstr>
      <vt:lpstr>   Revisiting GPDP – to Mainstream LSDGs in GPs</vt:lpstr>
      <vt:lpstr>   Modififications Required in People’s Plan Campaign</vt:lpstr>
      <vt:lpstr>   Possible Resources for GPDP</vt:lpstr>
      <vt:lpstr>   Activities for GPDP</vt:lpstr>
      <vt:lpstr>   Conditions for Success for Theme-Based GPDP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Research Project for Sustainable Development through GPDP</dc:title>
  <dc:creator>USER</dc:creator>
  <cp:lastModifiedBy>CH-3</cp:lastModifiedBy>
  <cp:revision>735</cp:revision>
  <dcterms:modified xsi:type="dcterms:W3CDTF">2022-05-31T07:10:01Z</dcterms:modified>
</cp:coreProperties>
</file>